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74"/>
  </p:notesMasterIdLst>
  <p:handoutMasterIdLst>
    <p:handoutMasterId r:id="rId75"/>
  </p:handoutMasterIdLst>
  <p:sldIdLst>
    <p:sldId id="537" r:id="rId2"/>
    <p:sldId id="538" r:id="rId3"/>
    <p:sldId id="258" r:id="rId4"/>
    <p:sldId id="569" r:id="rId5"/>
    <p:sldId id="489" r:id="rId6"/>
    <p:sldId id="515" r:id="rId7"/>
    <p:sldId id="539" r:id="rId8"/>
    <p:sldId id="520" r:id="rId9"/>
    <p:sldId id="494" r:id="rId10"/>
    <p:sldId id="541" r:id="rId11"/>
    <p:sldId id="547" r:id="rId12"/>
    <p:sldId id="441" r:id="rId13"/>
    <p:sldId id="585" r:id="rId14"/>
    <p:sldId id="584" r:id="rId15"/>
    <p:sldId id="570" r:id="rId16"/>
    <p:sldId id="543" r:id="rId17"/>
    <p:sldId id="556" r:id="rId18"/>
    <p:sldId id="493" r:id="rId19"/>
    <p:sldId id="544" r:id="rId20"/>
    <p:sldId id="557" r:id="rId21"/>
    <p:sldId id="546" r:id="rId22"/>
    <p:sldId id="453" r:id="rId23"/>
    <p:sldId id="586" r:id="rId24"/>
    <p:sldId id="587" r:id="rId25"/>
    <p:sldId id="549" r:id="rId26"/>
    <p:sldId id="551" r:id="rId27"/>
    <p:sldId id="490" r:id="rId28"/>
    <p:sldId id="447" r:id="rId29"/>
    <p:sldId id="452" r:id="rId30"/>
    <p:sldId id="571" r:id="rId31"/>
    <p:sldId id="550" r:id="rId32"/>
    <p:sldId id="481" r:id="rId33"/>
    <p:sldId id="572" r:id="rId34"/>
    <p:sldId id="578" r:id="rId35"/>
    <p:sldId id="579" r:id="rId36"/>
    <p:sldId id="580" r:id="rId37"/>
    <p:sldId id="581" r:id="rId38"/>
    <p:sldId id="573" r:id="rId39"/>
    <p:sldId id="436" r:id="rId40"/>
    <p:sldId id="458" r:id="rId41"/>
    <p:sldId id="588" r:id="rId42"/>
    <p:sldId id="597" r:id="rId43"/>
    <p:sldId id="598" r:id="rId44"/>
    <p:sldId id="599" r:id="rId45"/>
    <p:sldId id="594" r:id="rId46"/>
    <p:sldId id="574" r:id="rId47"/>
    <p:sldId id="521" r:id="rId48"/>
    <p:sldId id="590" r:id="rId49"/>
    <p:sldId id="529" r:id="rId50"/>
    <p:sldId id="552" r:id="rId51"/>
    <p:sldId id="459" r:id="rId52"/>
    <p:sldId id="491" r:id="rId53"/>
    <p:sldId id="562" r:id="rId54"/>
    <p:sldId id="460" r:id="rId55"/>
    <p:sldId id="463" r:id="rId56"/>
    <p:sldId id="575" r:id="rId57"/>
    <p:sldId id="461" r:id="rId58"/>
    <p:sldId id="553" r:id="rId59"/>
    <p:sldId id="522" r:id="rId60"/>
    <p:sldId id="523" r:id="rId61"/>
    <p:sldId id="530" r:id="rId62"/>
    <p:sldId id="535" r:id="rId63"/>
    <p:sldId id="582" r:id="rId64"/>
    <p:sldId id="576" r:id="rId65"/>
    <p:sldId id="583" r:id="rId66"/>
    <p:sldId id="527" r:id="rId67"/>
    <p:sldId id="577" r:id="rId68"/>
    <p:sldId id="528" r:id="rId69"/>
    <p:sldId id="595" r:id="rId70"/>
    <p:sldId id="596" r:id="rId71"/>
    <p:sldId id="531" r:id="rId72"/>
    <p:sldId id="533" r:id="rId73"/>
  </p:sldIdLst>
  <p:sldSz cx="12192000" cy="6858000"/>
  <p:notesSz cx="7315200" cy="9601200"/>
  <p:custDataLst>
    <p:tags r:id="rId7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2" autoAdjust="0"/>
    <p:restoredTop sz="80602" autoAdjust="0"/>
  </p:normalViewPr>
  <p:slideViewPr>
    <p:cSldViewPr>
      <p:cViewPr varScale="1">
        <p:scale>
          <a:sx n="88" d="100"/>
          <a:sy n="88" d="100"/>
        </p:scale>
        <p:origin x="27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22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27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40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57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3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59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52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18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14.w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1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30.png"/><Relationship Id="rId5" Type="http://schemas.openxmlformats.org/officeDocument/2006/relationships/tags" Target="../tags/tag10.xml"/><Relationship Id="rId10" Type="http://schemas.openxmlformats.org/officeDocument/2006/relationships/image" Target="../media/image34.png"/><Relationship Id="rId4" Type="http://schemas.openxmlformats.org/officeDocument/2006/relationships/tags" Target="../tags/tag9.xml"/><Relationship Id="rId9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4.xml"/><Relationship Id="rId7" Type="http://schemas.openxmlformats.org/officeDocument/2006/relationships/image" Target="../media/image3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5" Type="http://schemas.openxmlformats.org/officeDocument/2006/relationships/tags" Target="../tags/tag16.xml"/><Relationship Id="rId10" Type="http://schemas.openxmlformats.org/officeDocument/2006/relationships/image" Target="../media/image30.png"/><Relationship Id="rId4" Type="http://schemas.openxmlformats.org/officeDocument/2006/relationships/tags" Target="../tags/tag15.xml"/><Relationship Id="rId9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9.xml"/><Relationship Id="rId7" Type="http://schemas.openxmlformats.org/officeDocument/2006/relationships/image" Target="../media/image34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9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tags" Target="../tags/tag22.xml"/><Relationship Id="rId16" Type="http://schemas.openxmlformats.org/officeDocument/2006/relationships/image" Target="../media/image57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52.png"/><Relationship Id="rId5" Type="http://schemas.openxmlformats.org/officeDocument/2006/relationships/tags" Target="../tags/tag25.xml"/><Relationship Id="rId15" Type="http://schemas.openxmlformats.org/officeDocument/2006/relationships/image" Target="../media/image56.png"/><Relationship Id="rId10" Type="http://schemas.openxmlformats.org/officeDocument/2006/relationships/notesSlide" Target="../notesSlides/notesSlide14.xml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31.xml"/><Relationship Id="rId7" Type="http://schemas.openxmlformats.org/officeDocument/2006/relationships/image" Target="../media/image34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9.png"/><Relationship Id="rId5" Type="http://schemas.openxmlformats.org/officeDocument/2006/relationships/tags" Target="../tags/tag33.xml"/><Relationship Id="rId10" Type="http://schemas.openxmlformats.org/officeDocument/2006/relationships/image" Target="../media/image68.png"/><Relationship Id="rId4" Type="http://schemas.openxmlformats.org/officeDocument/2006/relationships/tags" Target="../tags/tag32.xml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295400"/>
            <a:ext cx="9067800" cy="5064125"/>
          </a:xfrm>
        </p:spPr>
        <p:txBody>
          <a:bodyPr/>
          <a:lstStyle/>
          <a:p>
            <a:pPr eaLnBrk="1" hangingPunct="1"/>
            <a:r>
              <a:rPr lang="en-US" sz="2400" dirty="0"/>
              <a:t>Homework 1: Search</a:t>
            </a:r>
          </a:p>
          <a:p>
            <a:pPr lvl="1"/>
            <a:r>
              <a:rPr lang="en-US" sz="2000" dirty="0"/>
              <a:t>Has been released!  Due </a:t>
            </a:r>
            <a:r>
              <a:rPr lang="en-US" sz="2000" b="1" dirty="0"/>
              <a:t>Feb 4</a:t>
            </a:r>
            <a:r>
              <a:rPr lang="en-US" sz="2000" b="1" baseline="30000" dirty="0"/>
              <a:t>th</a:t>
            </a:r>
            <a:r>
              <a:rPr lang="en-US" sz="2000" b="1" dirty="0"/>
              <a:t>, at 11:59pm</a:t>
            </a:r>
            <a:r>
              <a:rPr lang="en-US" sz="2000" dirty="0"/>
              <a:t>.</a:t>
            </a:r>
          </a:p>
          <a:p>
            <a:pPr lvl="2"/>
            <a:r>
              <a:rPr lang="en-US" sz="1800" dirty="0"/>
              <a:t>Electronic component: on </a:t>
            </a:r>
            <a:r>
              <a:rPr lang="en-US" sz="1800" dirty="0" err="1"/>
              <a:t>Gradescope</a:t>
            </a:r>
            <a:r>
              <a:rPr lang="en-US" sz="1800" dirty="0"/>
              <a:t>, instant grading, submit as often as you like.</a:t>
            </a:r>
          </a:p>
          <a:p>
            <a:pPr lvl="2"/>
            <a:r>
              <a:rPr lang="en-US" sz="1800" dirty="0"/>
              <a:t>Written component: exam-style template to be completed (we recommend on paper) and to be submitted into </a:t>
            </a:r>
            <a:r>
              <a:rPr lang="en-US" sz="1800" dirty="0" err="1"/>
              <a:t>Gradescope</a:t>
            </a:r>
            <a:r>
              <a:rPr lang="en-US" sz="1800" dirty="0"/>
              <a:t> (graded on effort/completion)</a:t>
            </a:r>
            <a:endParaRPr lang="en-US" sz="1200" dirty="0"/>
          </a:p>
          <a:p>
            <a:pPr eaLnBrk="1" hangingPunct="1"/>
            <a:r>
              <a:rPr lang="en-US" sz="2400" dirty="0"/>
              <a:t>Project 1: Search</a:t>
            </a:r>
          </a:p>
          <a:p>
            <a:pPr lvl="1" eaLnBrk="1" hangingPunct="1"/>
            <a:r>
              <a:rPr lang="en-US" sz="2000" dirty="0"/>
              <a:t>Has been released!  Due </a:t>
            </a:r>
            <a:r>
              <a:rPr lang="en-US" sz="2000" b="1" dirty="0"/>
              <a:t>Feb 8</a:t>
            </a:r>
            <a:r>
              <a:rPr lang="en-US" sz="2000" b="1" baseline="30000" dirty="0"/>
              <a:t>th</a:t>
            </a:r>
            <a:r>
              <a:rPr lang="en-US" sz="2000" b="1" dirty="0"/>
              <a:t>, at 4pm</a:t>
            </a:r>
            <a:r>
              <a:rPr lang="en-US" sz="2000" dirty="0"/>
              <a:t>.</a:t>
            </a:r>
          </a:p>
          <a:p>
            <a:pPr lvl="1" eaLnBrk="1" hangingPunct="1"/>
            <a:r>
              <a:rPr lang="en-US" sz="2000" dirty="0"/>
              <a:t>Start early and ask questions.  It’s longer than most!</a:t>
            </a:r>
          </a:p>
          <a:p>
            <a:r>
              <a:rPr lang="en-US" sz="2400" dirty="0"/>
              <a:t>Mini-Contest 1 released (optional)</a:t>
            </a:r>
          </a:p>
          <a:p>
            <a:pPr lvl="1"/>
            <a:r>
              <a:rPr lang="en-US" sz="2000" dirty="0"/>
              <a:t>Due </a:t>
            </a:r>
            <a:r>
              <a:rPr lang="en-US" sz="2000" b="1" dirty="0"/>
              <a:t>Feb 6</a:t>
            </a:r>
            <a:r>
              <a:rPr lang="en-US" sz="2000" b="1" baseline="30000" dirty="0"/>
              <a:t>th</a:t>
            </a:r>
            <a:r>
              <a:rPr lang="en-US" sz="2000" b="1" dirty="0"/>
              <a:t>, at 9 pm.</a:t>
            </a:r>
            <a:endParaRPr lang="en-US" sz="1200" dirty="0"/>
          </a:p>
          <a:p>
            <a:pPr eaLnBrk="1" hangingPunct="1"/>
            <a:r>
              <a:rPr lang="en-US" sz="2400" dirty="0"/>
              <a:t>Sections</a:t>
            </a:r>
          </a:p>
          <a:p>
            <a:pPr lvl="1"/>
            <a:r>
              <a:rPr lang="en-US" sz="2000" dirty="0"/>
              <a:t>Check Piazza poll for section attendance! Try to load balance!</a:t>
            </a:r>
          </a:p>
          <a:p>
            <a:r>
              <a:rPr lang="en-US" sz="2400" dirty="0"/>
              <a:t>My office hours after class – still no room </a:t>
            </a:r>
            <a:r>
              <a:rPr lang="en-US" sz="2400" dirty="0">
                <a:sym typeface="Wingdings" panose="05000000000000000000" pitchFamily="2" charset="2"/>
              </a:rPr>
              <a:t>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10265" name="TextBox 18"/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empty (L3D1)]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(L3D3)]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UCS Empty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8" name="Text Box 8">
            <a:extLst>
              <a:ext uri="{FF2B5EF4-FFF2-40B4-BE49-F238E27FC236}">
                <a16:creationId xmlns:a16="http://schemas.microsoft.com/office/drawing/2014/main" id="{C4457189-D94C-41ED-9EE5-3075054B7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Sergey Levine &amp; Stuart Russell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[slides adapted from Dan Klein,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]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empty (L3D1)] 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</a:p>
          <a:p>
            <a:pPr lvl="1"/>
            <a:r>
              <a:rPr lang="en-US" sz="3200" dirty="0"/>
              <a:t>Heuristics</a:t>
            </a:r>
          </a:p>
          <a:p>
            <a:pPr lvl="1"/>
            <a:r>
              <a:rPr lang="en-US" sz="3200" dirty="0"/>
              <a:t>Greedy Search</a:t>
            </a:r>
          </a:p>
          <a:p>
            <a:pPr lvl="1"/>
            <a:r>
              <a:rPr lang="en-US" sz="3200" dirty="0"/>
              <a:t>A* Search</a:t>
            </a:r>
          </a:p>
          <a:p>
            <a:pPr lvl="2"/>
            <a:endParaRPr lang="en-US" sz="2800" dirty="0"/>
          </a:p>
          <a:p>
            <a:pPr eaLnBrk="1" hangingPunct="1"/>
            <a:r>
              <a:rPr lang="en-US" sz="3600" dirty="0"/>
              <a:t>Graph Search</a:t>
            </a:r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UCS / greedy / A* empty (L3D1)]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small maze (L3D5)]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847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UCS / A*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tiny maze (L3D6,L3D7)]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guess algorithm Empty Shallow/Deep (L3D8)]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</a:p>
        </p:txBody>
      </p:sp>
      <p:pic>
        <p:nvPicPr>
          <p:cNvPr id="5" name="Lecture3-demo6-tiny-ucs-astar-pacman-v2.wmv">
            <a:hlinkClick r:id="" action="ppaction://media"/>
            <a:extLst>
              <a:ext uri="{FF2B5EF4-FFF2-40B4-BE49-F238E27FC236}">
                <a16:creationId xmlns:a16="http://schemas.microsoft.com/office/drawing/2014/main" id="{10293531-4C3B-9B47-8F9B-7D1D239509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Video of Demo Empty Water Shallow/Deep – Guess Algorithm</a:t>
            </a:r>
          </a:p>
        </p:txBody>
      </p:sp>
      <p:pic>
        <p:nvPicPr>
          <p:cNvPr id="4" name="Lecture3-demo7-search-demo-costs-v2.wmv">
            <a:hlinkClick r:id="" action="ppaction://media"/>
            <a:extLst>
              <a:ext uri="{FF2B5EF4-FFF2-40B4-BE49-F238E27FC236}">
                <a16:creationId xmlns:a16="http://schemas.microsoft.com/office/drawing/2014/main" id="{9C691BA8-89E2-B744-9C16-E27863AC6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49155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59521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8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</a:p>
          <a:p>
            <a:pPr lvl="1" eaLnBrk="1" hangingPunct="1"/>
            <a:r>
              <a:rPr lang="en-US" sz="2000" dirty="0"/>
              <a:t>Max of admissible heuristics is admissible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</a:p>
          <a:p>
            <a:pPr lvl="1" eaLnBrk="1" hangingPunct="1"/>
            <a:r>
              <a:rPr lang="en-US" sz="2000" dirty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5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5873751" y="35988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/>
            <a:r>
              <a:rPr lang="en-US" sz="2800" dirty="0"/>
              <a:t>Consider what A* does:</a:t>
            </a:r>
          </a:p>
          <a:p>
            <a:pPr lvl="1" eaLnBrk="1" hangingPunct="1"/>
            <a:r>
              <a:rPr lang="en-US" sz="2400" dirty="0"/>
              <a:t>Expands nodes in increasing total f value (f-contours)</a:t>
            </a:r>
            <a:br>
              <a:rPr lang="en-US" sz="2400" dirty="0"/>
            </a:br>
            <a:r>
              <a:rPr lang="en-US" sz="2400" dirty="0"/>
              <a:t>Reminder: f(n) = g(n) + h(n) = cost to n + heuristic</a:t>
            </a:r>
          </a:p>
          <a:p>
            <a:pPr lvl="1" eaLnBrk="1" hangingPunct="1"/>
            <a:r>
              <a:rPr lang="en-US" sz="2400" dirty="0"/>
              <a:t>Proof idea: the optimal goal(s) have the lowest f value, so it must get expanded first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5356226" y="37703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608764" y="39766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6677026" y="45116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7094537" y="47085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6138863" y="46053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6394452" y="43370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632701" y="4705352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505701" y="4310064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305675" y="3932240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295400" y="4286250"/>
            <a:ext cx="3886200" cy="9233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>
            <a:spLocks/>
          </p:cNvSpPr>
          <p:nvPr/>
        </p:nvSpPr>
        <p:spPr bwMode="auto">
          <a:xfrm>
            <a:off x="7610475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1"/>
            <a:ext cx="5334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dirty="0"/>
              <a:t>Proof:</a:t>
            </a:r>
          </a:p>
          <a:p>
            <a:pPr eaLnBrk="1" hangingPunct="1"/>
            <a:r>
              <a:rPr lang="en-US" sz="2000" dirty="0"/>
              <a:t>New possible problem: some </a:t>
            </a:r>
            <a:r>
              <a:rPr lang="en-US" sz="2000" i="1" dirty="0"/>
              <a:t>n</a:t>
            </a:r>
            <a:r>
              <a:rPr lang="en-US" sz="2000" dirty="0"/>
              <a:t> on path to G* isn’t in queue when we need it, because some worse </a:t>
            </a:r>
            <a:r>
              <a:rPr lang="en-US" sz="2000" i="1" dirty="0"/>
              <a:t>n’</a:t>
            </a:r>
            <a:r>
              <a:rPr lang="en-US" sz="2000" dirty="0"/>
              <a:t> for the same state </a:t>
            </a:r>
            <a:r>
              <a:rPr lang="en-US" sz="2000" dirty="0" err="1"/>
              <a:t>dequeued</a:t>
            </a:r>
            <a:r>
              <a:rPr lang="en-US" sz="2000" dirty="0"/>
              <a:t> and expanded first (disaster!)</a:t>
            </a:r>
          </a:p>
          <a:p>
            <a:pPr eaLnBrk="1" hangingPunct="1"/>
            <a:r>
              <a:rPr lang="en-US" sz="2000" dirty="0"/>
              <a:t>Take the highest such </a:t>
            </a:r>
            <a:r>
              <a:rPr lang="en-US" sz="2000" i="1" dirty="0"/>
              <a:t>n </a:t>
            </a:r>
            <a:r>
              <a:rPr lang="en-US" sz="2000" dirty="0"/>
              <a:t>in tree</a:t>
            </a:r>
          </a:p>
          <a:p>
            <a:pPr eaLnBrk="1" hangingPunct="1"/>
            <a:r>
              <a:rPr lang="en-US" sz="2000" dirty="0"/>
              <a:t>Let </a:t>
            </a:r>
            <a:r>
              <a:rPr lang="en-US" sz="2000" i="1" dirty="0"/>
              <a:t>p</a:t>
            </a:r>
            <a:r>
              <a:rPr lang="en-US" sz="2000" dirty="0"/>
              <a:t> be the ancestor of </a:t>
            </a:r>
            <a:r>
              <a:rPr lang="en-US" sz="2000" i="1" dirty="0"/>
              <a:t>n </a:t>
            </a:r>
            <a:r>
              <a:rPr lang="en-US" sz="2000" dirty="0"/>
              <a:t>that was on the queue when </a:t>
            </a:r>
            <a:r>
              <a:rPr lang="en-US" sz="2000" i="1" dirty="0"/>
              <a:t>n</a:t>
            </a:r>
            <a:r>
              <a:rPr lang="en-US" sz="2000" dirty="0"/>
              <a:t>’ was popped</a:t>
            </a:r>
          </a:p>
          <a:p>
            <a:pPr eaLnBrk="1" hangingPunct="1"/>
            <a:r>
              <a:rPr lang="en-US" sz="2000" i="1" dirty="0"/>
              <a:t>f(p) &lt; f(n)</a:t>
            </a:r>
            <a:r>
              <a:rPr lang="en-US" sz="2000" dirty="0"/>
              <a:t> because of </a:t>
            </a:r>
            <a:r>
              <a:rPr lang="en-US" sz="2000" dirty="0">
                <a:solidFill>
                  <a:srgbClr val="008000"/>
                </a:solidFill>
              </a:rPr>
              <a:t>consistency</a:t>
            </a:r>
            <a:endParaRPr lang="en-US" sz="2000" i="1" dirty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/>
              <a:t>f(n) &lt; f(n’) </a:t>
            </a:r>
            <a:r>
              <a:rPr lang="en-US" sz="2000" dirty="0"/>
              <a:t>because </a:t>
            </a:r>
            <a:r>
              <a:rPr lang="en-US" sz="2000" i="1" dirty="0"/>
              <a:t>n’</a:t>
            </a:r>
            <a:r>
              <a:rPr lang="en-US" sz="2000" dirty="0"/>
              <a:t> is suboptimal</a:t>
            </a:r>
            <a:endParaRPr lang="en-US" sz="2000" i="1" dirty="0"/>
          </a:p>
          <a:p>
            <a:pPr eaLnBrk="1" hangingPunct="1"/>
            <a:r>
              <a:rPr lang="en-US" sz="2000" i="1" dirty="0"/>
              <a:t>p</a:t>
            </a:r>
            <a:r>
              <a:rPr lang="en-US" sz="2000" dirty="0"/>
              <a:t> would have been expanded before </a:t>
            </a:r>
            <a:r>
              <a:rPr lang="en-US" sz="2000" i="1" dirty="0"/>
              <a:t>n</a:t>
            </a:r>
            <a:r>
              <a:rPr lang="en-US" sz="2000" dirty="0"/>
              <a:t>’</a:t>
            </a:r>
          </a:p>
          <a:p>
            <a:pPr eaLnBrk="1" hangingPunct="1"/>
            <a:r>
              <a:rPr lang="en-US" sz="2000" dirty="0"/>
              <a:t>Contradiction!</a:t>
            </a:r>
          </a:p>
          <a:p>
            <a:pPr eaLnBrk="1" hangingPunct="1"/>
            <a:endParaRPr lang="en-US" sz="2000" dirty="0"/>
          </a:p>
        </p:txBody>
      </p:sp>
      <p:sp>
        <p:nvSpPr>
          <p:cNvPr id="35845" name="Freeform 12"/>
          <p:cNvSpPr>
            <a:spLocks/>
          </p:cNvSpPr>
          <p:nvPr/>
        </p:nvSpPr>
        <p:spPr bwMode="auto">
          <a:xfrm>
            <a:off x="6794500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7669213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44077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29401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39054</TotalTime>
  <Words>2789</Words>
  <Application>Microsoft Office PowerPoint</Application>
  <PresentationFormat>Widescreen</PresentationFormat>
  <Paragraphs>638</Paragraphs>
  <Slides>72</Slides>
  <Notes>15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Times New Roman</vt:lpstr>
      <vt:lpstr>Wingdings</vt:lpstr>
      <vt:lpstr>dan-berkeley-nlp-v1</vt:lpstr>
      <vt:lpstr>Announcements</vt:lpstr>
      <vt:lpstr>CS 188: Artificial Intelligence </vt:lpstr>
      <vt:lpstr>Today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Video of Demo Contours UCS Empty</vt:lpstr>
      <vt:lpstr>Video of Demo Contours UCS Pacman Small Maze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Optimality of A* Graph Search</vt:lpstr>
      <vt:lpstr>Optimality of A* Graph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svlevine</cp:lastModifiedBy>
  <cp:revision>2274</cp:revision>
  <cp:lastPrinted>2018-08-30T06:00:54Z</cp:lastPrinted>
  <dcterms:created xsi:type="dcterms:W3CDTF">2004-08-27T04:16:05Z</dcterms:created>
  <dcterms:modified xsi:type="dcterms:W3CDTF">2019-01-30T06:51:23Z</dcterms:modified>
</cp:coreProperties>
</file>